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9"/>
  </p:notesMasterIdLst>
  <p:sldIdLst>
    <p:sldId id="338" r:id="rId3"/>
    <p:sldId id="346" r:id="rId4"/>
    <p:sldId id="855" r:id="rId5"/>
    <p:sldId id="856" r:id="rId6"/>
    <p:sldId id="857" r:id="rId7"/>
    <p:sldId id="853" r:id="rId8"/>
  </p:sldIdLst>
  <p:sldSz cx="12192000" cy="6858000"/>
  <p:notesSz cx="6858000" cy="9144000"/>
  <p:embeddedFontLst>
    <p:embeddedFont>
      <p:font typeface="Pretendard" panose="020B0600000101010101" charset="-127"/>
      <p:regular r:id="rId10"/>
      <p:bold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SemiBold" panose="00000700000000000000" pitchFamily="2" charset="0"/>
      <p:bold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3E8162D-DFDD-4F7D-A6C3-CCFC0A0E9A90}">
          <p14:sldIdLst>
            <p14:sldId id="338"/>
            <p14:sldId id="346"/>
            <p14:sldId id="855"/>
            <p14:sldId id="856"/>
            <p14:sldId id="857"/>
            <p14:sldId id="8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248"/>
    <a:srgbClr val="08275B"/>
    <a:srgbClr val="09636F"/>
    <a:srgbClr val="071F4D"/>
    <a:srgbClr val="E8F1F9"/>
    <a:srgbClr val="2855FF"/>
    <a:srgbClr val="FFFFFF"/>
    <a:srgbClr val="00B0F0"/>
    <a:srgbClr val="114C67"/>
    <a:srgbClr val="154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568" autoAdjust="0"/>
  </p:normalViewPr>
  <p:slideViewPr>
    <p:cSldViewPr snapToGrid="0" showGuides="1">
      <p:cViewPr varScale="1">
        <p:scale>
          <a:sx n="61" d="100"/>
          <a:sy n="61" d="100"/>
        </p:scale>
        <p:origin x="426" y="48"/>
      </p:cViewPr>
      <p:guideLst>
        <p:guide orient="horz" pos="3974"/>
        <p:guide pos="7469"/>
        <p:guide pos="211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9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33573-9F7B-4146-9959-C0FE56E0852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1C73CC4F-070D-48E0-9F6A-A9DF78DCA7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57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3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55A3-7FA2-BF37-C536-6F518284F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5891C0-70B6-921C-C81C-C02778B36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2840CC-D0DC-382F-2CD1-DC0F4ABAC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ABC8F-0760-4D9F-9BD0-0D0D41351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38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7502-798D-AD31-192D-942B2742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B368D0-F39E-3F26-706F-EC38D3D11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176BCA-AEDC-9ACE-96BE-A728A6034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777F58-8765-860F-C153-4D0B46F62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3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69CD5-FCFE-5AB9-3E7C-6CA208D06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F9D6CA-30CD-67FE-C2F5-8E079BE06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1E58BC-A7B4-5E95-14CB-3D4C578A3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0DBC9-0289-3D09-ABA1-1C89A7388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89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내지(상단+하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4F87A3-C34B-4810-9066-D013C357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912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D5FB-DF8C-4619-AB29-F927BABE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AC5CB9-C75C-4A8E-A3A7-CEB2F699B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3D4D8-3CF7-4005-A163-73622C5F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591C7-3D08-498A-BC31-67BA92DF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5D87A-DBDF-4E96-AAD0-EBA55A78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214F2-10B5-4232-AC5D-E7FC94E3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6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60A62-B3BD-42A5-BC9A-8D209896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6DD553-BB50-44D4-BB27-ED5CDE31F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FEAB5-E1DD-4CB9-A053-9E1011BE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27D54-78E6-4B44-BF6F-B1771EF0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51F7C-235A-421C-B624-0191D6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96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3C4FB-001D-4081-BA3B-BD7EA99D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202DCA-D70E-4975-858F-2AA5511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A50EC-1500-44F1-B905-2D7B97C8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F34A-3E62-4C13-A34A-B7287821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3074D-D617-4E8B-8745-2CF8FFC4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43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내지(상단+하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4F87A3-C34B-4810-9066-D013C357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E54EC1-3FAC-4458-9C45-FEC1D8E15F4A}"/>
              </a:ext>
            </a:extLst>
          </p:cNvPr>
          <p:cNvSpPr/>
          <p:nvPr/>
        </p:nvSpPr>
        <p:spPr>
          <a:xfrm>
            <a:off x="10548938" y="6588706"/>
            <a:ext cx="11294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altLang="ko-KR" sz="90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hai.snu.ac.kr</a:t>
            </a:r>
            <a:endParaRPr lang="en-US" altLang="ko-KR" sz="900" dirty="0">
              <a:solidFill>
                <a:srgbClr val="BCBCBC"/>
              </a:solidFill>
              <a:latin typeface="Montserrat SemiBold" pitchFamily="2" charset="0"/>
              <a:cs typeface="Poppins SemiBold" panose="00000700000000000000" pitchFamily="2" charset="0"/>
              <a:sym typeface="Wingdings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0E67BE-CCDF-4E09-BDF3-985EF7935895}"/>
              </a:ext>
            </a:extLst>
          </p:cNvPr>
          <p:cNvSpPr/>
          <p:nvPr userDrawn="1"/>
        </p:nvSpPr>
        <p:spPr>
          <a:xfrm>
            <a:off x="331080" y="6466405"/>
            <a:ext cx="8679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HAI</a:t>
            </a:r>
            <a:r>
              <a:rPr lang="ko-KR" altLang="en-US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Lab.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073862-2316-45DC-AD24-8A9C5E4C99AD}"/>
              </a:ext>
            </a:extLst>
          </p:cNvPr>
          <p:cNvSpPr/>
          <p:nvPr userDrawn="1"/>
        </p:nvSpPr>
        <p:spPr>
          <a:xfrm>
            <a:off x="1066878" y="6464889"/>
            <a:ext cx="25119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Hyperautomation </a:t>
            </a:r>
          </a:p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Artificial Intelligence (HAI) Lab</a:t>
            </a:r>
            <a:endParaRPr lang="en-US" altLang="ko-KR" sz="600" dirty="0">
              <a:solidFill>
                <a:srgbClr val="BCBCBC"/>
              </a:solidFill>
              <a:latin typeface="Montserrat SemiBold" pitchFamily="2" charset="0"/>
              <a:cs typeface="Poppins SemiBold" panose="00000700000000000000" pitchFamily="2" charset="0"/>
              <a:sym typeface="Wingdings" pitchFamily="2" charset="2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D03B49-D177-43F4-BBBF-061583C27563}"/>
              </a:ext>
            </a:extLst>
          </p:cNvPr>
          <p:cNvCxnSpPr>
            <a:stCxn id="18" idx="1"/>
            <a:endCxn id="18" idx="1"/>
          </p:cNvCxnSpPr>
          <p:nvPr userDrawn="1"/>
        </p:nvCxnSpPr>
        <p:spPr>
          <a:xfrm>
            <a:off x="1066878" y="66033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B0E19EB-A2E6-4F15-A756-116FA58B7ED1}"/>
              </a:ext>
            </a:extLst>
          </p:cNvPr>
          <p:cNvCxnSpPr/>
          <p:nvPr userDrawn="1"/>
        </p:nvCxnSpPr>
        <p:spPr>
          <a:xfrm>
            <a:off x="1081165" y="6529189"/>
            <a:ext cx="0" cy="140493"/>
          </a:xfrm>
          <a:prstGeom prst="line">
            <a:avLst/>
          </a:prstGeom>
          <a:ln w="9525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82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내지(상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FE6D4F34-770B-4884-84A7-B8E82B37B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C963D4-292B-4030-BF50-0B36D4130DED}"/>
              </a:ext>
            </a:extLst>
          </p:cNvPr>
          <p:cNvSpPr/>
          <p:nvPr userDrawn="1"/>
        </p:nvSpPr>
        <p:spPr>
          <a:xfrm>
            <a:off x="331080" y="6466405"/>
            <a:ext cx="754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HAI</a:t>
            </a:r>
            <a:r>
              <a:rPr lang="ko-KR" altLang="en-US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Lab.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8029B-385E-42B7-A447-8B459B03CCFD}"/>
              </a:ext>
            </a:extLst>
          </p:cNvPr>
          <p:cNvSpPr/>
          <p:nvPr userDrawn="1"/>
        </p:nvSpPr>
        <p:spPr>
          <a:xfrm>
            <a:off x="1066878" y="6464889"/>
            <a:ext cx="25119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Hyperautomation </a:t>
            </a:r>
          </a:p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Artificial Intelligence (HAI) Lab</a:t>
            </a:r>
            <a:endParaRPr lang="en-US" altLang="ko-KR" sz="600" dirty="0">
              <a:solidFill>
                <a:srgbClr val="BCBCBC"/>
              </a:solidFill>
              <a:latin typeface="Montserrat SemiBold" pitchFamily="2" charset="0"/>
              <a:cs typeface="Poppins SemiBold" panose="00000700000000000000" pitchFamily="2" charset="0"/>
              <a:sym typeface="Wingdings" pitchFamily="2" charset="2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87D45D1-73B9-4964-8078-F5A2D94E0E90}"/>
              </a:ext>
            </a:extLst>
          </p:cNvPr>
          <p:cNvCxnSpPr>
            <a:stCxn id="5" idx="1"/>
            <a:endCxn id="5" idx="1"/>
          </p:cNvCxnSpPr>
          <p:nvPr userDrawn="1"/>
        </p:nvCxnSpPr>
        <p:spPr>
          <a:xfrm>
            <a:off x="1066878" y="66033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D65546-C505-4106-8EE1-0A228C9CFB66}"/>
              </a:ext>
            </a:extLst>
          </p:cNvPr>
          <p:cNvCxnSpPr/>
          <p:nvPr userDrawn="1"/>
        </p:nvCxnSpPr>
        <p:spPr>
          <a:xfrm>
            <a:off x="1081165" y="6529189"/>
            <a:ext cx="0" cy="140493"/>
          </a:xfrm>
          <a:prstGeom prst="line">
            <a:avLst/>
          </a:prstGeom>
          <a:ln w="9525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82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-내지(하단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36F25C1-E8EC-4991-9257-CF9AA4146A55}"/>
              </a:ext>
            </a:extLst>
          </p:cNvPr>
          <p:cNvGrpSpPr/>
          <p:nvPr/>
        </p:nvGrpSpPr>
        <p:grpSpPr>
          <a:xfrm>
            <a:off x="372756" y="6198956"/>
            <a:ext cx="4259569" cy="510009"/>
            <a:chOff x="372756" y="6198956"/>
            <a:chExt cx="4259569" cy="51000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A48E507-A550-4D63-BC7B-635DCFAE8BAE}"/>
                </a:ext>
              </a:extLst>
            </p:cNvPr>
            <p:cNvGrpSpPr/>
            <p:nvPr/>
          </p:nvGrpSpPr>
          <p:grpSpPr>
            <a:xfrm>
              <a:off x="1365495" y="6447355"/>
              <a:ext cx="3266830" cy="261610"/>
              <a:chOff x="1365495" y="6447355"/>
              <a:chExt cx="3266830" cy="26161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684312-C860-4ACD-8824-E5AC521C49C2}"/>
                  </a:ext>
                </a:extLst>
              </p:cNvPr>
              <p:cNvSpPr/>
              <p:nvPr/>
            </p:nvSpPr>
            <p:spPr>
              <a:xfrm>
                <a:off x="1365495" y="6447355"/>
                <a:ext cx="75484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>
                    <a:solidFill>
                      <a:srgbClr val="BCBCBC"/>
                    </a:solidFill>
                    <a:latin typeface="Montserrat" pitchFamily="2" charset="0"/>
                    <a:cs typeface="Poppins SemiBold" panose="00000700000000000000" pitchFamily="2" charset="0"/>
                    <a:sym typeface="Wingdings" pitchFamily="2" charset="2"/>
                  </a:rPr>
                  <a:t>HAI</a:t>
                </a:r>
                <a:r>
                  <a:rPr lang="ko-KR" altLang="en-US" sz="1100" b="1">
                    <a:solidFill>
                      <a:srgbClr val="BCBCBC"/>
                    </a:solidFill>
                    <a:latin typeface="Montserrat" pitchFamily="2" charset="0"/>
                    <a:cs typeface="Poppins SemiBold" panose="00000700000000000000" pitchFamily="2" charset="0"/>
                    <a:sym typeface="Wingdings" pitchFamily="2" charset="2"/>
                  </a:rPr>
                  <a:t> </a:t>
                </a:r>
                <a:r>
                  <a:rPr lang="en-US" altLang="ko-KR" sz="1100" b="1">
                    <a:solidFill>
                      <a:srgbClr val="BCBCBC"/>
                    </a:solidFill>
                    <a:latin typeface="Montserrat" pitchFamily="2" charset="0"/>
                    <a:cs typeface="Poppins SemiBold" panose="00000700000000000000" pitchFamily="2" charset="0"/>
                    <a:sym typeface="Wingdings" pitchFamily="2" charset="2"/>
                  </a:rPr>
                  <a:t>Lab.</a:t>
                </a:r>
                <a:endParaRPr lang="en-US" altLang="ko-KR" sz="1100" b="1" dirty="0">
                  <a:solidFill>
                    <a:srgbClr val="BCBCBC"/>
                  </a:solidFill>
                  <a:latin typeface="Montserrat" pitchFamily="2" charset="0"/>
                  <a:cs typeface="Poppins SemiBold" panose="00000700000000000000" pitchFamily="2" charset="0"/>
                  <a:sym typeface="Wingdings" pitchFamily="2" charset="2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1CB1401-6C49-4AB8-B040-17A06C8A5ED1}"/>
                  </a:ext>
                </a:extLst>
              </p:cNvPr>
              <p:cNvSpPr/>
              <p:nvPr/>
            </p:nvSpPr>
            <p:spPr>
              <a:xfrm>
                <a:off x="2120342" y="6471169"/>
                <a:ext cx="2511983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altLang="ko-KR" sz="600">
                    <a:solidFill>
                      <a:srgbClr val="BCBCBC"/>
                    </a:solidFill>
                    <a:latin typeface="Montserrat SemiBold" pitchFamily="2" charset="0"/>
                    <a:cs typeface="Poppins SemiBold" panose="00000700000000000000" pitchFamily="2" charset="0"/>
                    <a:sym typeface="Wingdings" pitchFamily="2" charset="2"/>
                  </a:rPr>
                  <a:t>Hyperautomation Artificial Intelligence (HAI) Lab</a:t>
                </a:r>
                <a:endParaRPr lang="en-US" altLang="ko-KR" sz="600" dirty="0">
                  <a:solidFill>
                    <a:srgbClr val="BCBCBC"/>
                  </a:solidFill>
                  <a:latin typeface="Montserrat SemiBold" pitchFamily="2" charset="0"/>
                  <a:cs typeface="Poppins SemiBold" panose="00000700000000000000" pitchFamily="2" charset="0"/>
                  <a:sym typeface="Wingdings" pitchFamily="2" charset="2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44D7FE0-C57B-48E7-8474-F9A00D94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2258" y="6515100"/>
                <a:ext cx="0" cy="11191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3B559FB-FCB3-4E5C-B279-D9407DFB4453}"/>
                </a:ext>
              </a:extLst>
            </p:cNvPr>
            <p:cNvGrpSpPr/>
            <p:nvPr/>
          </p:nvGrpSpPr>
          <p:grpSpPr>
            <a:xfrm>
              <a:off x="372756" y="6198956"/>
              <a:ext cx="932334" cy="451796"/>
              <a:chOff x="372756" y="6198956"/>
              <a:chExt cx="932334" cy="45179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0DA1238-0F46-4823-895F-D75F2547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756" y="6199384"/>
                <a:ext cx="410579" cy="44069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E23A018-0744-4DC0-B8F7-F916E4BB7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318" y="6198956"/>
                <a:ext cx="432772" cy="451796"/>
              </a:xfrm>
              <a:prstGeom prst="rect">
                <a:avLst/>
              </a:prstGeom>
            </p:spPr>
          </p:pic>
        </p:grpSp>
      </p:grp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CB1513E4-E9DD-4DB7-B49D-10448F8F1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8097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내지(빈공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81F636-D27B-4A64-8998-1B5ED948E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9941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38366-16DE-4DAC-A3E3-3207D490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59A19-FA05-4B3E-B0CA-CB830ABD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38E91-2777-4F6D-8F96-B8165F13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5557C-7270-4A7D-A4DB-210130A6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1E91B-7457-433B-84BE-13EAF32E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11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27A4A-9EB1-49F7-9A8E-1EB5576A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B364D-1A91-4FDA-A111-C8E64A49C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5BF305-1F3E-4DAE-8C34-AA2FED194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3628B-3AB9-484B-B343-2E23179B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3577EA-EE45-4908-87CC-08A75A87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7C05D-A988-412E-A5FB-78CE6C94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83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E024D-3F09-4B1F-8511-779C12B8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ECA09-0D6B-4D12-8356-25903CDB9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0DAEB-51E5-4680-999E-FFCDFEA2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0C9D84-530C-4B0E-AB1B-22532420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C8D6E0-895C-4B7D-92E7-14FC6A331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960075-C51F-4BE7-8069-9F57EF93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E51F3-8639-4E4A-836B-6F6AE70B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235DEE-E10F-4E6C-8F11-4AD42D31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0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내지(상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68E572-1AB8-4DD9-8AD1-267EF36C1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421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65849-76C9-46F8-AD1C-341ED3E3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781EB6-599D-45A0-BF58-9D1DC330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0484A6-8D21-40CB-851C-7F5D47B4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C08B0-766E-4144-A4AA-6216B84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42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3DAEB-6C33-4C22-8756-340E396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2EDA9-C12E-4E60-B55A-19F0F0E4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298F5-6629-4EA5-B4D3-8C5805CBA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20FC41-2E09-4E5E-BE3D-1246EFD8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C9DB7-D78E-4D77-A48C-66B484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96B57-A88F-4808-BF8F-EE5A324A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47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D5FB-DF8C-4619-AB29-F927BABE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AC5CB9-C75C-4A8E-A3A7-CEB2F699B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3D4D8-3CF7-4005-A163-73622C5F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591C7-3D08-498A-BC31-67BA92DF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5D87A-DBDF-4E96-AAD0-EBA55A78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214F2-10B5-4232-AC5D-E7FC94E3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69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60A62-B3BD-42A5-BC9A-8D209896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6DD553-BB50-44D4-BB27-ED5CDE31F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FEAB5-E1DD-4CB9-A053-9E1011BE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27D54-78E6-4B44-BF6F-B1771EF0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51F7C-235A-421C-B624-0191D6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48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3C4FB-001D-4081-BA3B-BD7EA99D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202DCA-D70E-4975-858F-2AA5511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A50EC-1500-44F1-B905-2D7B97C8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F34A-3E62-4C13-A34A-B7287821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3074D-D617-4E8B-8745-2CF8FFC4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4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-내지(하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D557A8F0-F184-48A8-BBF2-18F5F10094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91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내지(빈공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DA423DAF-A386-4456-828B-12AC06DFA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587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38366-16DE-4DAC-A3E3-3207D490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59A19-FA05-4B3E-B0CA-CB830ABD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38E91-2777-4F6D-8F96-B8165F13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5557C-7270-4A7D-A4DB-210130A6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1E91B-7457-433B-84BE-13EAF32E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1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27A4A-9EB1-49F7-9A8E-1EB5576A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B364D-1A91-4FDA-A111-C8E64A49C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5BF305-1F3E-4DAE-8C34-AA2FED194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3628B-3AB9-484B-B343-2E23179B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3577EA-EE45-4908-87CC-08A75A87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7C05D-A988-412E-A5FB-78CE6C94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3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E024D-3F09-4B1F-8511-779C12B8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ECA09-0D6B-4D12-8356-25903CDB9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0DAEB-51E5-4680-999E-FFCDFEA2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0C9D84-530C-4B0E-AB1B-22532420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C8D6E0-895C-4B7D-92E7-14FC6A331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960075-C51F-4BE7-8069-9F57EF93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E51F3-8639-4E4A-836B-6F6AE70B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235DEE-E10F-4E6C-8F11-4AD42D31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0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65849-76C9-46F8-AD1C-341ED3E3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781EB6-599D-45A0-BF58-9D1DC330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0484A6-8D21-40CB-851C-7F5D47B4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C08B0-766E-4144-A4AA-6216B84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3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3DAEB-6C33-4C22-8756-340E396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2EDA9-C12E-4E60-B55A-19F0F0E4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298F5-6629-4EA5-B4D3-8C5805CBA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20FC41-2E09-4E5E-BE3D-1246EFD8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C9DB7-D78E-4D77-A48C-66B484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96B57-A88F-4808-BF8F-EE5A324A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7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A0EFA6-BF8A-4C83-BE65-799609E8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976E5-CE85-4628-B5E3-DC527FFBF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F6D6F-4CE6-4147-819E-F769AA091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C0B9C-06C7-4751-B280-C3871C511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DEBDC-0349-43B3-A403-7DC1E1E7B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98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A0EFA6-BF8A-4C83-BE65-799609E8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976E5-CE85-4628-B5E3-DC527FFBF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F6D6F-4CE6-4147-819E-F769AA091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C0B9C-06C7-4751-B280-C3871C511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DEBDC-0349-43B3-A403-7DC1E1E7B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9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DE51E5F-2777-4860-9DC4-E2CBDC0594A6}"/>
              </a:ext>
            </a:extLst>
          </p:cNvPr>
          <p:cNvSpPr/>
          <p:nvPr/>
        </p:nvSpPr>
        <p:spPr>
          <a:xfrm>
            <a:off x="5577917" y="6178290"/>
            <a:ext cx="3172992" cy="463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Intern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dladnffl@naver.com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1E30D-5348-40CD-BCF1-0977DAE88DA1}"/>
              </a:ext>
            </a:extLst>
          </p:cNvPr>
          <p:cNvSpPr/>
          <p:nvPr/>
        </p:nvSpPr>
        <p:spPr>
          <a:xfrm>
            <a:off x="5577917" y="6016050"/>
            <a:ext cx="19567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Uri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, </a:t>
            </a:r>
            <a:r>
              <a:rPr lang="en-US" altLang="ko-KR" sz="11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LIM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</p:txBody>
      </p:sp>
      <p:sp>
        <p:nvSpPr>
          <p:cNvPr id="2" name="직사각형 10">
            <a:extLst>
              <a:ext uri="{FF2B5EF4-FFF2-40B4-BE49-F238E27FC236}">
                <a16:creationId xmlns:a16="http://schemas.microsoft.com/office/drawing/2014/main" id="{A7100460-51C6-F0C6-6B24-1C0EEAB1807A}"/>
              </a:ext>
            </a:extLst>
          </p:cNvPr>
          <p:cNvSpPr/>
          <p:nvPr/>
        </p:nvSpPr>
        <p:spPr>
          <a:xfrm>
            <a:off x="287883" y="1460046"/>
            <a:ext cx="5052213" cy="4106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72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/>
                  </a:outerShdw>
                </a:effectLst>
                <a:uLnTx/>
                <a:uFillTx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2025. 05. 28</a:t>
            </a: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37D89DC0-A983-0A2E-D868-4DB51D1DB4DD}"/>
              </a:ext>
            </a:extLst>
          </p:cNvPr>
          <p:cNvSpPr/>
          <p:nvPr/>
        </p:nvSpPr>
        <p:spPr>
          <a:xfrm>
            <a:off x="287882" y="2309027"/>
            <a:ext cx="11361574" cy="13083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72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spc="-70" dirty="0">
                <a:solidFill>
                  <a:prstClr val="white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Montserrat SemiBold" pitchFamily="2" charset="0"/>
                <a:ea typeface="나눔바른고딕" panose="020B0600000101010101" charset="-127"/>
                <a:cs typeface="Poppins" panose="00000500000000000000" pitchFamily="2" charset="0"/>
              </a:rPr>
              <a:t>Super – Resolution on </a:t>
            </a:r>
            <a:r>
              <a:rPr lang="en-US" altLang="ko-KR" sz="2400" b="1" spc="-70">
                <a:solidFill>
                  <a:prstClr val="white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Montserrat SemiBold" pitchFamily="2" charset="0"/>
                <a:ea typeface="나눔바른고딕" panose="020B0600000101010101" charset="-127"/>
                <a:cs typeface="Poppins" panose="00000500000000000000" pitchFamily="2" charset="0"/>
              </a:rPr>
              <a:t>FFT Image</a:t>
            </a:r>
            <a:endParaRPr kumimoji="0" lang="en-US" altLang="ko-KR" sz="2400" b="1" i="0" u="none" strike="noStrike" kern="1200" cap="none" spc="-7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/>
                </a:outerShdw>
              </a:effectLst>
              <a:uLnTx/>
              <a:uFillTx/>
              <a:latin typeface="Montserrat SemiBold" pitchFamily="2" charset="0"/>
              <a:ea typeface="나눔바른고딕" panose="020B0600000101010101" charset="-127"/>
              <a:cs typeface="Poppins" panose="00000500000000000000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13EB25-0B2D-9945-CEAB-C43E95B04B45}"/>
              </a:ext>
            </a:extLst>
          </p:cNvPr>
          <p:cNvCxnSpPr>
            <a:cxnSpLocks/>
          </p:cNvCxnSpPr>
          <p:nvPr/>
        </p:nvCxnSpPr>
        <p:spPr>
          <a:xfrm>
            <a:off x="376578" y="2888282"/>
            <a:ext cx="1080000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0B3FFE4F-D7D0-9817-5AC4-B5CB88BD1D54}"/>
              </a:ext>
            </a:extLst>
          </p:cNvPr>
          <p:cNvSpPr/>
          <p:nvPr/>
        </p:nvSpPr>
        <p:spPr>
          <a:xfrm>
            <a:off x="287883" y="2888283"/>
            <a:ext cx="10770642" cy="8552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72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-7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/>
                </a:outerShdw>
              </a:effectLst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E8F8B-DC32-6C82-F5AA-F185AE048021}"/>
              </a:ext>
            </a:extLst>
          </p:cNvPr>
          <p:cNvSpPr txBox="1"/>
          <p:nvPr/>
        </p:nvSpPr>
        <p:spPr>
          <a:xfrm>
            <a:off x="466725" y="4127067"/>
            <a:ext cx="3638931" cy="43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70" dirty="0"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/>
                  </a:outerShdw>
                </a:effectLs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itchFamily="2" charset="2"/>
              </a:rPr>
              <a:t>임우리</a:t>
            </a:r>
            <a:endParaRPr lang="en-US" altLang="ko-KR" sz="2000" b="1" spc="-70" dirty="0">
              <a:solidFill>
                <a:prstClr val="white"/>
              </a:solidFill>
              <a:effectLst>
                <a:outerShdw blurRad="12700" dist="38100" dir="2700000" algn="tl" rotWithShape="0">
                  <a:prstClr val="black"/>
                </a:outerShdw>
              </a:effectLst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329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89E345A-142B-4881-8EDB-97072F2FFE17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Super – Resolution on FFT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B73EF22-C5B7-4D20-9CD7-C2D3E43B42A8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F7C15-3C50-CED3-7C4A-A8087DCD0BE6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37D93489-8776-48B8-8326-924BAEBF0347}"/>
              </a:ext>
            </a:extLst>
          </p:cNvPr>
          <p:cNvCxnSpPr/>
          <p:nvPr/>
        </p:nvCxnSpPr>
        <p:spPr>
          <a:xfrm>
            <a:off x="0" y="1268460"/>
            <a:ext cx="358140" cy="0"/>
          </a:xfrm>
          <a:prstGeom prst="line">
            <a:avLst/>
          </a:prstGeom>
          <a:ln w="19050">
            <a:solidFill>
              <a:srgbClr val="172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0F72378-9634-4012-A1E2-B5C79CAB4536}"/>
              </a:ext>
            </a:extLst>
          </p:cNvPr>
          <p:cNvSpPr txBox="1"/>
          <p:nvPr/>
        </p:nvSpPr>
        <p:spPr>
          <a:xfrm>
            <a:off x="358140" y="1469285"/>
            <a:ext cx="11261560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 signal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생성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FFT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Patch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저장</a:t>
            </a:r>
            <a:endParaRPr lang="en-US" altLang="ko-KR" sz="16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45A2E-F9CA-2059-A7BF-270F3655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3" y="3121285"/>
            <a:ext cx="4110343" cy="1213448"/>
          </a:xfrm>
          <a:prstGeom prst="rect">
            <a:avLst/>
          </a:prstGeom>
        </p:spPr>
      </p:pic>
      <p:pic>
        <p:nvPicPr>
          <p:cNvPr id="7" name="그림 6" descr="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EF3F0B-D44E-0C71-E0BE-59D3C8405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04" y="2857119"/>
            <a:ext cx="2305955" cy="174178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387DF6-ECF7-3A03-7114-1006E82FB81C}"/>
              </a:ext>
            </a:extLst>
          </p:cNvPr>
          <p:cNvGrpSpPr/>
          <p:nvPr/>
        </p:nvGrpSpPr>
        <p:grpSpPr>
          <a:xfrm>
            <a:off x="8659517" y="1526636"/>
            <a:ext cx="2862558" cy="4402746"/>
            <a:chOff x="8548260" y="1505530"/>
            <a:chExt cx="2862558" cy="440274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5AD9AC1-F79B-9DD6-121C-9AEC766D833C}"/>
                </a:ext>
              </a:extLst>
            </p:cNvPr>
            <p:cNvGrpSpPr/>
            <p:nvPr/>
          </p:nvGrpSpPr>
          <p:grpSpPr>
            <a:xfrm>
              <a:off x="8552159" y="1505530"/>
              <a:ext cx="2858659" cy="4402746"/>
              <a:chOff x="8552159" y="1505530"/>
              <a:chExt cx="2858659" cy="4402746"/>
            </a:xfrm>
          </p:grpSpPr>
          <p:pic>
            <p:nvPicPr>
              <p:cNvPr id="9" name="그림 8" descr="블루, 라인, 스크린샷, 블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40F2C61-25D6-6739-D5B2-D599AAA1B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9144" y="5206602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 descr="블랙, 어둠, 빛, 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47A6CB9-92AB-A8BF-7DD4-E6EBECBC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159" y="1505530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그림 12" descr="양초, 스크린샷, 라인, 블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B9BC422-42EB-8051-3F4D-B5B5AA6F0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1505530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32BFE8D-741F-6385-5D62-0D38057F9771}"/>
                </a:ext>
              </a:extLst>
            </p:cNvPr>
            <p:cNvGrpSpPr/>
            <p:nvPr/>
          </p:nvGrpSpPr>
          <p:grpSpPr>
            <a:xfrm>
              <a:off x="8552159" y="1505530"/>
              <a:ext cx="2855617" cy="1626942"/>
              <a:chOff x="8552159" y="1505530"/>
              <a:chExt cx="2855617" cy="1626942"/>
            </a:xfrm>
          </p:grpSpPr>
          <p:pic>
            <p:nvPicPr>
              <p:cNvPr id="15" name="그림 14" descr="양초, 블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814C96A-C3B5-2F37-C7ED-9FE20B69F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6102" y="1505530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그림 16" descr="블랙, 어둠, 라인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D858B5D-94D6-36D0-2D39-E722EBE77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159" y="2430798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0" name="그림 19" descr="블랙, 어둠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8B7843F-50ED-0852-7885-9799D177B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2430798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2A9FC1B-C3CC-8CF7-A9BB-7187BDDAAC2F}"/>
                </a:ext>
              </a:extLst>
            </p:cNvPr>
            <p:cNvGrpSpPr/>
            <p:nvPr/>
          </p:nvGrpSpPr>
          <p:grpSpPr>
            <a:xfrm>
              <a:off x="8552159" y="2430798"/>
              <a:ext cx="2853307" cy="1626942"/>
              <a:chOff x="8552159" y="2430798"/>
              <a:chExt cx="2853307" cy="1626942"/>
            </a:xfrm>
          </p:grpSpPr>
          <p:pic>
            <p:nvPicPr>
              <p:cNvPr id="22" name="그림 21" descr="블랙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20BEF83-91E4-35BB-6B31-BFB2A0C6E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3792" y="2430798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4" name="그림 23" descr="스크린샷, 라인, 블랙, 블루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B3DBCDF-668A-2306-73A4-1CF4BB592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159" y="3356066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그림 25" descr="스크린샷, 라인, 블랙, 블루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6F2B538-1787-CA21-11A3-9B8C72AAB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3356066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3B444DE-E18D-C3B0-303E-19C33F4C5BD7}"/>
                </a:ext>
              </a:extLst>
            </p:cNvPr>
            <p:cNvGrpSpPr/>
            <p:nvPr/>
          </p:nvGrpSpPr>
          <p:grpSpPr>
            <a:xfrm>
              <a:off x="8552159" y="3356066"/>
              <a:ext cx="2853307" cy="1626942"/>
              <a:chOff x="8552159" y="3356066"/>
              <a:chExt cx="2853307" cy="1626942"/>
            </a:xfrm>
          </p:grpSpPr>
          <p:pic>
            <p:nvPicPr>
              <p:cNvPr id="28" name="그림 27" descr="라인, 양초, 블랙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9D82220-7BFA-4D45-3F68-D320DAD2F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3792" y="3356066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1" name="그림 30" descr="블랙, 스크린샷, 양초, 어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83B52ED-5D8A-9393-2AA5-C398CC6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159" y="4281334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3" name="그림 32" descr="블랙, 라인, 블루, 어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9370C4C-5F87-D94D-567E-36EC37288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4281334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1F39FE0-5BE1-C99A-355D-CC0C465C4B5B}"/>
                </a:ext>
              </a:extLst>
            </p:cNvPr>
            <p:cNvGrpSpPr/>
            <p:nvPr/>
          </p:nvGrpSpPr>
          <p:grpSpPr>
            <a:xfrm>
              <a:off x="8548260" y="4281334"/>
              <a:ext cx="2854896" cy="1626942"/>
              <a:chOff x="8548260" y="4281334"/>
              <a:chExt cx="2854896" cy="1626942"/>
            </a:xfrm>
          </p:grpSpPr>
          <p:pic>
            <p:nvPicPr>
              <p:cNvPr id="35" name="그림 34" descr="블루, 라인, 다채로움, 일렉트릭 블루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5FB428E-DB25-D282-F0CA-161DFEEC6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1482" y="4281334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1" name="그림 50" descr="라인, 양초, 블루, 다채로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28197DD-A3E1-E200-FFA1-C24C3CB84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8260" y="5206602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2" name="그림 51" descr="라인, 블루, 블랙, 다채로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4CE5E35-BD43-6F6F-E854-E380307A9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5206602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A9A5A34-81C0-A263-40A9-6A592C2E87C2}"/>
              </a:ext>
            </a:extLst>
          </p:cNvPr>
          <p:cNvSpPr/>
          <p:nvPr/>
        </p:nvSpPr>
        <p:spPr>
          <a:xfrm>
            <a:off x="4809191" y="3624492"/>
            <a:ext cx="414068" cy="207034"/>
          </a:xfrm>
          <a:prstGeom prst="rightArrow">
            <a:avLst/>
          </a:prstGeom>
          <a:solidFill>
            <a:srgbClr val="011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1248"/>
              </a:solidFill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DAD7571-908D-4047-F4D3-7E77E3159883}"/>
              </a:ext>
            </a:extLst>
          </p:cNvPr>
          <p:cNvSpPr/>
          <p:nvPr/>
        </p:nvSpPr>
        <p:spPr>
          <a:xfrm>
            <a:off x="8006704" y="3624492"/>
            <a:ext cx="414068" cy="207034"/>
          </a:xfrm>
          <a:prstGeom prst="rightArrow">
            <a:avLst/>
          </a:prstGeom>
          <a:solidFill>
            <a:srgbClr val="011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12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0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C3A8-C4B2-7DA3-4CE9-937EA14A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1DDE04E-D6B1-5FEC-DDF3-DF6186891ED1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Super – Resolution on FFT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B7FD1FED-6D94-C041-188D-5E0082B010D1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497F5-714E-663B-792A-8B77021CA9AF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874CC3A9-ADA5-DF20-3D58-6A044DE71F74}"/>
              </a:ext>
            </a:extLst>
          </p:cNvPr>
          <p:cNvCxnSpPr/>
          <p:nvPr/>
        </p:nvCxnSpPr>
        <p:spPr>
          <a:xfrm>
            <a:off x="0" y="1268460"/>
            <a:ext cx="358140" cy="0"/>
          </a:xfrm>
          <a:prstGeom prst="line">
            <a:avLst/>
          </a:prstGeom>
          <a:ln w="19050">
            <a:solidFill>
              <a:srgbClr val="172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61E28A5-E6BA-52EF-1503-1F2241981894}"/>
              </a:ext>
            </a:extLst>
          </p:cNvPr>
          <p:cNvSpPr txBox="1"/>
          <p:nvPr/>
        </p:nvSpPr>
        <p:spPr>
          <a:xfrm>
            <a:off x="358140" y="1469285"/>
            <a:ext cx="1126156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Deep convolutional networks</a:t>
            </a:r>
            <a:r>
              <a:rPr lang="en-US" altLang="ko-KR" sz="16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-    </a:t>
            </a:r>
            <a:r>
              <a:rPr lang="pt-BR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f1 = 9, f2 = 1, f3 = 5, n1 = 64, and n2 = 32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8EBDF7-B1F9-EE88-F8E1-4C2DD810B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702" y="3541975"/>
            <a:ext cx="7616303" cy="27169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E6B653-C706-A1B3-6B64-CB8FDF527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68" y="2142115"/>
            <a:ext cx="4516573" cy="1173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740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75830-4DC1-4468-299A-DCD3A9FC1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2BBA5F5-770D-33C7-3CF3-666D45F46500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Super – Resolution on FFT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E9C4CA53-7F5F-6F21-94F0-C9678BF925AC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E99BDA-B37A-D3B0-0736-0A33387FD723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Result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2A4F2EF2-DC4C-CC2F-6C8F-37B8B1F6D636}"/>
              </a:ext>
            </a:extLst>
          </p:cNvPr>
          <p:cNvCxnSpPr/>
          <p:nvPr/>
        </p:nvCxnSpPr>
        <p:spPr>
          <a:xfrm>
            <a:off x="0" y="1268460"/>
            <a:ext cx="358140" cy="0"/>
          </a:xfrm>
          <a:prstGeom prst="line">
            <a:avLst/>
          </a:prstGeom>
          <a:ln w="19050">
            <a:solidFill>
              <a:srgbClr val="172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EFEC671-BEC3-4B69-3CCD-F3EE2C52A193}"/>
              </a:ext>
            </a:extLst>
          </p:cNvPr>
          <p:cNvSpPr txBox="1"/>
          <p:nvPr/>
        </p:nvSpPr>
        <p:spPr>
          <a:xfrm>
            <a:off x="358140" y="1469285"/>
            <a:ext cx="11261560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흐린 버전 같은 느낌</a:t>
            </a:r>
            <a:endParaRPr lang="en-US" altLang="ko-KR" sz="16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8BF94CF-FF13-584B-4037-A2C9EC14669A}"/>
              </a:ext>
            </a:extLst>
          </p:cNvPr>
          <p:cNvGrpSpPr/>
          <p:nvPr/>
        </p:nvGrpSpPr>
        <p:grpSpPr>
          <a:xfrm>
            <a:off x="6537123" y="2675992"/>
            <a:ext cx="5187549" cy="3526673"/>
            <a:chOff x="6537123" y="2675992"/>
            <a:chExt cx="5187549" cy="3526673"/>
          </a:xfrm>
        </p:grpSpPr>
        <p:pic>
          <p:nvPicPr>
            <p:cNvPr id="5" name="그림 4" descr="텍스트, 라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B399BE2-08DA-0B3C-5174-A439F40DF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123" y="2675992"/>
              <a:ext cx="5187549" cy="1729183"/>
            </a:xfrm>
            <a:prstGeom prst="rect">
              <a:avLst/>
            </a:prstGeom>
          </p:spPr>
        </p:pic>
        <p:pic>
          <p:nvPicPr>
            <p:cNvPr id="7" name="그림 6" descr="텍스트, 직사각형, 라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B202F7C-482F-BCC2-28BC-B320917EB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123" y="4473482"/>
              <a:ext cx="5187548" cy="172918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D1F6AE-8784-679E-49B5-B2AAA9330609}"/>
              </a:ext>
            </a:extLst>
          </p:cNvPr>
          <p:cNvGrpSpPr/>
          <p:nvPr/>
        </p:nvGrpSpPr>
        <p:grpSpPr>
          <a:xfrm>
            <a:off x="982243" y="2673288"/>
            <a:ext cx="4918224" cy="3529377"/>
            <a:chOff x="982243" y="2673288"/>
            <a:chExt cx="4918224" cy="3529377"/>
          </a:xfrm>
        </p:grpSpPr>
        <p:pic>
          <p:nvPicPr>
            <p:cNvPr id="9" name="그림 8" descr="텍스트, 스크린샷, 화이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725B289-D158-8135-D21E-A9FA9B49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43" y="2673288"/>
              <a:ext cx="4918224" cy="1734590"/>
            </a:xfrm>
            <a:prstGeom prst="rect">
              <a:avLst/>
            </a:prstGeom>
          </p:spPr>
        </p:pic>
        <p:pic>
          <p:nvPicPr>
            <p:cNvPr id="11" name="그림 10" descr="텍스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83AA073-5DC7-6262-7CAB-0F520B2D5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9" y="4473482"/>
              <a:ext cx="4902892" cy="172918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7A2523-C56D-7E87-7215-401166152876}"/>
              </a:ext>
            </a:extLst>
          </p:cNvPr>
          <p:cNvSpPr txBox="1"/>
          <p:nvPr/>
        </p:nvSpPr>
        <p:spPr>
          <a:xfrm>
            <a:off x="2359818" y="2257771"/>
            <a:ext cx="2163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Sample </a:t>
            </a:r>
            <a:r>
              <a:rPr lang="ko-KR" altLang="en-US" sz="1100" dirty="0"/>
              <a:t>수</a:t>
            </a:r>
            <a:r>
              <a:rPr lang="en-US" altLang="ko-KR" sz="1100" dirty="0"/>
              <a:t>: 1, Epoch: 50 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13EB6-EB3D-1F66-5EC5-29F7ED6A15CA}"/>
              </a:ext>
            </a:extLst>
          </p:cNvPr>
          <p:cNvSpPr txBox="1"/>
          <p:nvPr/>
        </p:nvSpPr>
        <p:spPr>
          <a:xfrm>
            <a:off x="8049360" y="2257771"/>
            <a:ext cx="2163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Sample </a:t>
            </a:r>
            <a:r>
              <a:rPr lang="ko-KR" altLang="en-US" sz="1100" dirty="0"/>
              <a:t>수</a:t>
            </a:r>
            <a:r>
              <a:rPr lang="en-US" altLang="ko-KR" sz="1100" dirty="0"/>
              <a:t>: 100, Epoch: 50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324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A8EAA-841D-CE27-E698-6C37412EA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BE3334D-00E6-DD16-8101-CAAC2D07F5FF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Super – Resolution on FFT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3C3AD247-0D06-3DCA-D4D2-E3CF72D4530E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64E5F-B69C-8AA4-B6C7-E38C5634E42F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Result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575C54EF-A5E9-9B30-A676-321C31861C49}"/>
              </a:ext>
            </a:extLst>
          </p:cNvPr>
          <p:cNvCxnSpPr/>
          <p:nvPr/>
        </p:nvCxnSpPr>
        <p:spPr>
          <a:xfrm>
            <a:off x="0" y="1268460"/>
            <a:ext cx="358140" cy="0"/>
          </a:xfrm>
          <a:prstGeom prst="line">
            <a:avLst/>
          </a:prstGeom>
          <a:ln w="19050">
            <a:solidFill>
              <a:srgbClr val="172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AF741FDC-7195-FFC5-1BA9-995855CFB93B}"/>
              </a:ext>
            </a:extLst>
          </p:cNvPr>
          <p:cNvSpPr txBox="1"/>
          <p:nvPr/>
        </p:nvSpPr>
        <p:spPr>
          <a:xfrm>
            <a:off x="358140" y="1469285"/>
            <a:ext cx="11261560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흐린 버전 같은 느낌</a:t>
            </a:r>
            <a:endParaRPr lang="en-US" altLang="ko-KR" sz="16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8D82F0-3A35-A114-B8E2-9C2070D22B50}"/>
              </a:ext>
            </a:extLst>
          </p:cNvPr>
          <p:cNvSpPr txBox="1"/>
          <p:nvPr/>
        </p:nvSpPr>
        <p:spPr>
          <a:xfrm>
            <a:off x="1930341" y="2257771"/>
            <a:ext cx="2163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Sample </a:t>
            </a:r>
            <a:r>
              <a:rPr lang="ko-KR" altLang="en-US" sz="1100" dirty="0"/>
              <a:t>수</a:t>
            </a:r>
            <a:r>
              <a:rPr lang="en-US" altLang="ko-KR" sz="1100" dirty="0"/>
              <a:t>: 1, Epoch: 50 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70569C-0D3E-B27F-5F0D-E72EB12A656E}"/>
              </a:ext>
            </a:extLst>
          </p:cNvPr>
          <p:cNvSpPr txBox="1"/>
          <p:nvPr/>
        </p:nvSpPr>
        <p:spPr>
          <a:xfrm>
            <a:off x="7929121" y="2257771"/>
            <a:ext cx="2163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Sample </a:t>
            </a:r>
            <a:r>
              <a:rPr lang="ko-KR" altLang="en-US" sz="1100" dirty="0"/>
              <a:t>수</a:t>
            </a:r>
            <a:r>
              <a:rPr lang="en-US" altLang="ko-KR" sz="1100" dirty="0"/>
              <a:t>: 100, Epoch: 50 </a:t>
            </a:r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B2BBF5-630B-286F-15DD-A7932DC0D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71" y="2888713"/>
            <a:ext cx="5680974" cy="16722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422DF1-7788-2242-2D55-59D2FB2F7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069" y="4593136"/>
            <a:ext cx="5983179" cy="17612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97CC65-2EBF-7336-8A85-009FCEA71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91" y="2957547"/>
            <a:ext cx="5680974" cy="16722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3DDA28D-F94B-7376-B930-C21A05506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72" y="4756334"/>
            <a:ext cx="5662613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2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C2EEB2-126A-4A82-8C07-D5856F7A77AD}"/>
              </a:ext>
            </a:extLst>
          </p:cNvPr>
          <p:cNvSpPr/>
          <p:nvPr/>
        </p:nvSpPr>
        <p:spPr>
          <a:xfrm>
            <a:off x="3247644" y="3136613"/>
            <a:ext cx="5696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Noto Sans CJK SC Bold" panose="020B0800000000000000" pitchFamily="34" charset="-127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8F31CB62-4C84-4F82-B5CF-28FA5077D2A6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739EF7-911E-450C-9127-736AADBB91A3}"/>
              </a:ext>
            </a:extLst>
          </p:cNvPr>
          <p:cNvSpPr/>
          <p:nvPr/>
        </p:nvSpPr>
        <p:spPr>
          <a:xfrm>
            <a:off x="10548938" y="6597055"/>
            <a:ext cx="11294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900" b="0" i="0" u="none" strike="noStrike" kern="1200" cap="none" spc="0" normalizeH="0" baseline="0" noProof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 SemiBold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hai.snu.ac.kr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BCBCBC"/>
              </a:solidFill>
              <a:effectLst/>
              <a:uLnTx/>
              <a:uFillTx/>
              <a:latin typeface="Montserrat SemiBold" pitchFamily="2" charset="0"/>
              <a:ea typeface="맑은 고딕" panose="020B0503020000020004" pitchFamily="50" charset="-127"/>
              <a:cs typeface="Poppins SemiBold" panose="00000700000000000000" pitchFamily="2" charset="0"/>
              <a:sym typeface="Wingdings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BA3F9-EF63-4B8A-A22E-47681F576C8F}"/>
              </a:ext>
            </a:extLst>
          </p:cNvPr>
          <p:cNvSpPr/>
          <p:nvPr/>
        </p:nvSpPr>
        <p:spPr>
          <a:xfrm>
            <a:off x="331080" y="6466405"/>
            <a:ext cx="754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HAI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Lab.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49E0E-D656-469A-8B0F-A458CB829E3C}"/>
              </a:ext>
            </a:extLst>
          </p:cNvPr>
          <p:cNvSpPr/>
          <p:nvPr/>
        </p:nvSpPr>
        <p:spPr>
          <a:xfrm>
            <a:off x="1066878" y="6464889"/>
            <a:ext cx="25119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 SemiBold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Hyperautomation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 SemiBold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Artificial Intelligence (HAI) Lab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rgbClr val="BCBCBC"/>
              </a:solidFill>
              <a:effectLst/>
              <a:uLnTx/>
              <a:uFillTx/>
              <a:latin typeface="Montserrat SemiBold" pitchFamily="2" charset="0"/>
              <a:ea typeface="맑은 고딕" panose="020B0503020000020004" pitchFamily="50" charset="-127"/>
              <a:cs typeface="Poppins SemiBold" panose="00000700000000000000" pitchFamily="2" charset="0"/>
              <a:sym typeface="Wingdings" pitchFamily="2" charset="2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1D7561-094C-4AA0-9892-1562D4BCC77D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1066878" y="66033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2A925B-E14F-44B7-9B7E-730C60A64545}"/>
              </a:ext>
            </a:extLst>
          </p:cNvPr>
          <p:cNvCxnSpPr/>
          <p:nvPr/>
        </p:nvCxnSpPr>
        <p:spPr>
          <a:xfrm>
            <a:off x="1081165" y="6529189"/>
            <a:ext cx="0" cy="140493"/>
          </a:xfrm>
          <a:prstGeom prst="line">
            <a:avLst/>
          </a:prstGeom>
          <a:ln w="9525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81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28525</TotalTime>
  <Words>155</Words>
  <Application>Microsoft Office PowerPoint</Application>
  <PresentationFormat>와이드스크린</PresentationFormat>
  <Paragraphs>36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Pretendard</vt:lpstr>
      <vt:lpstr>Montserrat SemiBold</vt:lpstr>
      <vt:lpstr>Montserrat</vt:lpstr>
      <vt:lpstr>Arial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세원</dc:creator>
  <cp:lastModifiedBy>임우리</cp:lastModifiedBy>
  <cp:revision>810</cp:revision>
  <dcterms:created xsi:type="dcterms:W3CDTF">2019-09-17T07:41:20Z</dcterms:created>
  <dcterms:modified xsi:type="dcterms:W3CDTF">2025-05-28T03:50:44Z</dcterms:modified>
</cp:coreProperties>
</file>